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5327650" cy="7559675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6AC"/>
    <a:srgbClr val="631007"/>
    <a:srgbClr val="FFB200"/>
    <a:srgbClr val="5F86BF"/>
    <a:srgbClr val="629D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94660"/>
  </p:normalViewPr>
  <p:slideViewPr>
    <p:cSldViewPr snapToGrid="0">
      <p:cViewPr>
        <p:scale>
          <a:sx n="83" d="100"/>
          <a:sy n="83" d="100"/>
        </p:scale>
        <p:origin x="-2328" y="96"/>
      </p:cViewPr>
      <p:guideLst>
        <p:guide orient="horz" pos="2381"/>
        <p:guide pos="1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" y="7055697"/>
            <a:ext cx="5326263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7" y="6982410"/>
            <a:ext cx="5326263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489" y="836604"/>
            <a:ext cx="4395311" cy="3931031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4661" spc="-29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699" y="4911497"/>
            <a:ext cx="4395311" cy="1259946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398" cap="all" spc="117" baseline="0">
                <a:solidFill>
                  <a:schemeClr val="tx2"/>
                </a:solidFill>
                <a:latin typeface="+mj-lt"/>
              </a:defRPr>
            </a:lvl1pPr>
            <a:lvl2pPr marL="266365" indent="0" algn="ctr">
              <a:buNone/>
              <a:defRPr sz="1398"/>
            </a:lvl2pPr>
            <a:lvl3pPr marL="532729" indent="0" algn="ctr">
              <a:buNone/>
              <a:defRPr sz="1398"/>
            </a:lvl3pPr>
            <a:lvl4pPr marL="799094" indent="0" algn="ctr">
              <a:buNone/>
              <a:defRPr sz="1165"/>
            </a:lvl4pPr>
            <a:lvl5pPr marL="1065459" indent="0" algn="ctr">
              <a:buNone/>
              <a:defRPr sz="1165"/>
            </a:lvl5pPr>
            <a:lvl6pPr marL="1331824" indent="0" algn="ctr">
              <a:buNone/>
              <a:defRPr sz="1165"/>
            </a:lvl6pPr>
            <a:lvl7pPr marL="1598188" indent="0" algn="ctr">
              <a:buNone/>
              <a:defRPr sz="1165"/>
            </a:lvl7pPr>
            <a:lvl8pPr marL="1864553" indent="0" algn="ctr">
              <a:buNone/>
              <a:defRPr sz="1165"/>
            </a:lvl8pPr>
            <a:lvl9pPr marL="2130918" indent="0" algn="ctr">
              <a:buNone/>
              <a:defRPr sz="1165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527721" y="4787794"/>
            <a:ext cx="431539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49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661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" y="7055697"/>
            <a:ext cx="5326263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7" y="6982410"/>
            <a:ext cx="5326263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89" y="836604"/>
            <a:ext cx="4395311" cy="393103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4661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89" y="4908749"/>
            <a:ext cx="4395311" cy="1259946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398" cap="all" spc="117" baseline="0">
                <a:solidFill>
                  <a:schemeClr val="tx2"/>
                </a:solidFill>
                <a:latin typeface="+mj-lt"/>
              </a:defRPr>
            </a:lvl1pPr>
            <a:lvl2pPr marL="266365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2pPr>
            <a:lvl3pPr marL="532729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3pPr>
            <a:lvl4pPr marL="799094" indent="0">
              <a:buNone/>
              <a:defRPr sz="816">
                <a:solidFill>
                  <a:schemeClr val="tx1">
                    <a:tint val="75000"/>
                  </a:schemeClr>
                </a:solidFill>
              </a:defRPr>
            </a:lvl4pPr>
            <a:lvl5pPr marL="1065459" indent="0">
              <a:buNone/>
              <a:defRPr sz="816">
                <a:solidFill>
                  <a:schemeClr val="tx1">
                    <a:tint val="75000"/>
                  </a:schemeClr>
                </a:solidFill>
              </a:defRPr>
            </a:lvl5pPr>
            <a:lvl6pPr marL="1331824" indent="0">
              <a:buNone/>
              <a:defRPr sz="816">
                <a:solidFill>
                  <a:schemeClr val="tx1">
                    <a:tint val="75000"/>
                  </a:schemeClr>
                </a:solidFill>
              </a:defRPr>
            </a:lvl6pPr>
            <a:lvl7pPr marL="1598188" indent="0">
              <a:buNone/>
              <a:defRPr sz="816">
                <a:solidFill>
                  <a:schemeClr val="tx1">
                    <a:tint val="75000"/>
                  </a:schemeClr>
                </a:solidFill>
              </a:defRPr>
            </a:lvl7pPr>
            <a:lvl8pPr marL="1864553" indent="0">
              <a:buNone/>
              <a:defRPr sz="816">
                <a:solidFill>
                  <a:schemeClr val="tx1">
                    <a:tint val="75000"/>
                  </a:schemeClr>
                </a:solidFill>
              </a:defRPr>
            </a:lvl8pPr>
            <a:lvl9pPr marL="2130918" indent="0">
              <a:buNone/>
              <a:defRPr sz="8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527721" y="4787794"/>
            <a:ext cx="431539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293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79489" y="315928"/>
            <a:ext cx="4395311" cy="159919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489" y="2034580"/>
            <a:ext cx="2157698" cy="443500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7102" y="2034583"/>
            <a:ext cx="2157698" cy="443500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63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79489" y="315928"/>
            <a:ext cx="4395311" cy="159919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89" y="2034930"/>
            <a:ext cx="2157698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165" b="0" cap="all" baseline="0">
                <a:solidFill>
                  <a:schemeClr val="tx2"/>
                </a:solidFill>
              </a:defRPr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89" y="2846545"/>
            <a:ext cx="2157698" cy="36230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17102" y="2034930"/>
            <a:ext cx="2157698" cy="81161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165" b="0" cap="all" baseline="0">
                <a:solidFill>
                  <a:schemeClr val="tx2"/>
                </a:solidFill>
              </a:defRPr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17102" y="2846545"/>
            <a:ext cx="2157698" cy="36230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081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535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88" y="7055697"/>
            <a:ext cx="5326263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7" y="6982410"/>
            <a:ext cx="5326263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06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" y="0"/>
            <a:ext cx="1770111" cy="755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65427" y="0"/>
            <a:ext cx="27970" cy="7559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787" y="655171"/>
            <a:ext cx="1398508" cy="2519892"/>
          </a:xfrm>
        </p:spPr>
        <p:txBody>
          <a:bodyPr anchor="b">
            <a:normAutofit/>
          </a:bodyPr>
          <a:lstStyle>
            <a:lvl1pPr>
              <a:defRPr sz="2097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6069" y="806365"/>
            <a:ext cx="2918667" cy="57957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787" y="3225462"/>
            <a:ext cx="1398508" cy="3724858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874">
                <a:solidFill>
                  <a:srgbClr val="FFFFFF"/>
                </a:solidFill>
              </a:defRPr>
            </a:lvl1pPr>
            <a:lvl2pPr marL="266365" indent="0">
              <a:buNone/>
              <a:defRPr sz="699"/>
            </a:lvl2pPr>
            <a:lvl3pPr marL="532729" indent="0">
              <a:buNone/>
              <a:defRPr sz="583"/>
            </a:lvl3pPr>
            <a:lvl4pPr marL="799094" indent="0">
              <a:buNone/>
              <a:defRPr sz="524"/>
            </a:lvl4pPr>
            <a:lvl5pPr marL="1065459" indent="0">
              <a:buNone/>
              <a:defRPr sz="524"/>
            </a:lvl5pPr>
            <a:lvl6pPr marL="1331824" indent="0">
              <a:buNone/>
              <a:defRPr sz="524"/>
            </a:lvl6pPr>
            <a:lvl7pPr marL="1598188" indent="0">
              <a:buNone/>
              <a:defRPr sz="524"/>
            </a:lvl7pPr>
            <a:lvl8pPr marL="1864553" indent="0">
              <a:buNone/>
              <a:defRPr sz="524"/>
            </a:lvl8pPr>
            <a:lvl9pPr marL="2130918" indent="0">
              <a:buNone/>
              <a:defRPr sz="524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419" y="7120718"/>
            <a:ext cx="1144235" cy="402483"/>
          </a:xfrm>
        </p:spPr>
        <p:txBody>
          <a:bodyPr/>
          <a:lstStyle>
            <a:lvl1pPr algn="l">
              <a:defRPr/>
            </a:lvl1pPr>
          </a:lstStyle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97762" y="7120718"/>
            <a:ext cx="2031167" cy="40248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552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459765"/>
            <a:ext cx="5326263" cy="20999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" y="5417961"/>
            <a:ext cx="5326263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88" y="5594160"/>
            <a:ext cx="4421950" cy="907161"/>
          </a:xfrm>
        </p:spPr>
        <p:txBody>
          <a:bodyPr tIns="0" bIns="0" anchor="b">
            <a:noAutofit/>
          </a:bodyPr>
          <a:lstStyle>
            <a:lvl1pPr>
              <a:defRPr sz="2097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" y="0"/>
            <a:ext cx="5327644" cy="5417961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1864">
                <a:solidFill>
                  <a:schemeClr val="bg1"/>
                </a:solidFill>
              </a:defRPr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88" y="6511400"/>
            <a:ext cx="4421950" cy="65517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350"/>
              </a:spcAft>
              <a:buNone/>
              <a:defRPr sz="874">
                <a:solidFill>
                  <a:srgbClr val="FFFFFF"/>
                </a:solidFill>
              </a:defRPr>
            </a:lvl1pPr>
            <a:lvl2pPr marL="266365" indent="0">
              <a:buNone/>
              <a:defRPr sz="699"/>
            </a:lvl2pPr>
            <a:lvl3pPr marL="532729" indent="0">
              <a:buNone/>
              <a:defRPr sz="583"/>
            </a:lvl3pPr>
            <a:lvl4pPr marL="799094" indent="0">
              <a:buNone/>
              <a:defRPr sz="524"/>
            </a:lvl4pPr>
            <a:lvl5pPr marL="1065459" indent="0">
              <a:buNone/>
              <a:defRPr sz="524"/>
            </a:lvl5pPr>
            <a:lvl6pPr marL="1331824" indent="0">
              <a:buNone/>
              <a:defRPr sz="524"/>
            </a:lvl6pPr>
            <a:lvl7pPr marL="1598188" indent="0">
              <a:buNone/>
              <a:defRPr sz="524"/>
            </a:lvl7pPr>
            <a:lvl8pPr marL="1864553" indent="0">
              <a:buNone/>
              <a:defRPr sz="524"/>
            </a:lvl8pPr>
            <a:lvl9pPr marL="2130918" indent="0">
              <a:buNone/>
              <a:defRPr sz="524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710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757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" y="7055697"/>
            <a:ext cx="5326263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7" y="6982410"/>
            <a:ext cx="5326263" cy="705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57218"/>
            <a:ext cx="1148775" cy="634649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57217"/>
            <a:ext cx="3379728" cy="6346489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965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055697"/>
            <a:ext cx="5327651" cy="5039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982410"/>
            <a:ext cx="5327651" cy="727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9489" y="315928"/>
            <a:ext cx="4395311" cy="15991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88" y="2034580"/>
            <a:ext cx="4395312" cy="44350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489" y="7120718"/>
            <a:ext cx="108033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4">
                <a:solidFill>
                  <a:srgbClr val="FFFFFF"/>
                </a:solidFill>
              </a:defRPr>
            </a:lvl1pPr>
          </a:lstStyle>
          <a:p>
            <a:fld id="{48B07ED5-EFCB-42EB-ACD8-37F89C8700A1}" type="datetimeFigureOut">
              <a:rPr lang="it-IT" smtClean="0"/>
              <a:t>27/08/2025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10786" y="7120718"/>
            <a:ext cx="21074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4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6294" y="7120718"/>
            <a:ext cx="57332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12">
                <a:solidFill>
                  <a:srgbClr val="FFFFFF"/>
                </a:solidFill>
              </a:defRPr>
            </a:lvl1pPr>
          </a:lstStyle>
          <a:p>
            <a:fld id="{32355874-FC3A-4695-B797-AF9B2B1DD9BA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521549" y="1915652"/>
            <a:ext cx="435535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842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2729" rtl="0" eaLnBrk="1" latinLnBrk="0" hangingPunct="1">
        <a:lnSpc>
          <a:spcPct val="85000"/>
        </a:lnSpc>
        <a:spcBef>
          <a:spcPct val="0"/>
        </a:spcBef>
        <a:buNone/>
        <a:defRPr sz="2796" kern="1200" spc="-29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53273" indent="-53273" algn="l" defTabSz="532729" rtl="0" eaLnBrk="1" latinLnBrk="0" hangingPunct="1">
        <a:lnSpc>
          <a:spcPct val="90000"/>
        </a:lnSpc>
        <a:spcBef>
          <a:spcPts val="699"/>
        </a:spcBef>
        <a:spcAft>
          <a:spcPts val="117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16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23746" indent="-106546" algn="l" defTabSz="532729" rtl="0" eaLnBrk="1" latinLnBrk="0" hangingPunct="1">
        <a:lnSpc>
          <a:spcPct val="90000"/>
        </a:lnSpc>
        <a:spcBef>
          <a:spcPts val="117"/>
        </a:spcBef>
        <a:spcAft>
          <a:spcPts val="233"/>
        </a:spcAft>
        <a:buClr>
          <a:schemeClr val="accent1"/>
        </a:buClr>
        <a:buFont typeface="Calibri" pitchFamily="34" charset="0"/>
        <a:buChar char="◦"/>
        <a:defRPr sz="104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330292" indent="-106546" algn="l" defTabSz="532729" rtl="0" eaLnBrk="1" latinLnBrk="0" hangingPunct="1">
        <a:lnSpc>
          <a:spcPct val="90000"/>
        </a:lnSpc>
        <a:spcBef>
          <a:spcPts val="117"/>
        </a:spcBef>
        <a:spcAft>
          <a:spcPts val="233"/>
        </a:spcAft>
        <a:buClr>
          <a:schemeClr val="accent1"/>
        </a:buClr>
        <a:buFont typeface="Calibri" pitchFamily="34" charset="0"/>
        <a:buChar char="◦"/>
        <a:defRPr sz="8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436838" indent="-106546" algn="l" defTabSz="532729" rtl="0" eaLnBrk="1" latinLnBrk="0" hangingPunct="1">
        <a:lnSpc>
          <a:spcPct val="90000"/>
        </a:lnSpc>
        <a:spcBef>
          <a:spcPts val="117"/>
        </a:spcBef>
        <a:spcAft>
          <a:spcPts val="233"/>
        </a:spcAft>
        <a:buClr>
          <a:schemeClr val="accent1"/>
        </a:buClr>
        <a:buFont typeface="Calibri" pitchFamily="34" charset="0"/>
        <a:buChar char="◦"/>
        <a:defRPr sz="8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543384" indent="-106546" algn="l" defTabSz="532729" rtl="0" eaLnBrk="1" latinLnBrk="0" hangingPunct="1">
        <a:lnSpc>
          <a:spcPct val="90000"/>
        </a:lnSpc>
        <a:spcBef>
          <a:spcPts val="117"/>
        </a:spcBef>
        <a:spcAft>
          <a:spcPts val="233"/>
        </a:spcAft>
        <a:buClr>
          <a:schemeClr val="accent1"/>
        </a:buClr>
        <a:buFont typeface="Calibri" pitchFamily="34" charset="0"/>
        <a:buChar char="◦"/>
        <a:defRPr sz="8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640860" indent="-133182" algn="l" defTabSz="532729" rtl="0" eaLnBrk="1" latinLnBrk="0" hangingPunct="1">
        <a:lnSpc>
          <a:spcPct val="90000"/>
        </a:lnSpc>
        <a:spcBef>
          <a:spcPts val="117"/>
        </a:spcBef>
        <a:spcAft>
          <a:spcPts val="233"/>
        </a:spcAft>
        <a:buClr>
          <a:schemeClr val="accent1"/>
        </a:buClr>
        <a:buFont typeface="Calibri" pitchFamily="34" charset="0"/>
        <a:buChar char="◦"/>
        <a:defRPr sz="8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757380" indent="-133182" algn="l" defTabSz="532729" rtl="0" eaLnBrk="1" latinLnBrk="0" hangingPunct="1">
        <a:lnSpc>
          <a:spcPct val="90000"/>
        </a:lnSpc>
        <a:spcBef>
          <a:spcPts val="117"/>
        </a:spcBef>
        <a:spcAft>
          <a:spcPts val="233"/>
        </a:spcAft>
        <a:buClr>
          <a:schemeClr val="accent1"/>
        </a:buClr>
        <a:buFont typeface="Calibri" pitchFamily="34" charset="0"/>
        <a:buChar char="◦"/>
        <a:defRPr sz="8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873900" indent="-133182" algn="l" defTabSz="532729" rtl="0" eaLnBrk="1" latinLnBrk="0" hangingPunct="1">
        <a:lnSpc>
          <a:spcPct val="90000"/>
        </a:lnSpc>
        <a:spcBef>
          <a:spcPts val="117"/>
        </a:spcBef>
        <a:spcAft>
          <a:spcPts val="233"/>
        </a:spcAft>
        <a:buClr>
          <a:schemeClr val="accent1"/>
        </a:buClr>
        <a:buFont typeface="Calibri" pitchFamily="34" charset="0"/>
        <a:buChar char="◦"/>
        <a:defRPr sz="8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990420" indent="-133182" algn="l" defTabSz="532729" rtl="0" eaLnBrk="1" latinLnBrk="0" hangingPunct="1">
        <a:lnSpc>
          <a:spcPct val="90000"/>
        </a:lnSpc>
        <a:spcBef>
          <a:spcPts val="117"/>
        </a:spcBef>
        <a:spcAft>
          <a:spcPts val="233"/>
        </a:spcAft>
        <a:buClr>
          <a:schemeClr val="accent1"/>
        </a:buClr>
        <a:buFont typeface="Calibri" pitchFamily="34" charset="0"/>
        <a:buChar char="◦"/>
        <a:defRPr sz="8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D188DAC3-66E3-5FE4-98A0-9DE8001D3AAC}"/>
              </a:ext>
            </a:extLst>
          </p:cNvPr>
          <p:cNvSpPr txBox="1"/>
          <p:nvPr/>
        </p:nvSpPr>
        <p:spPr>
          <a:xfrm>
            <a:off x="296700" y="4955363"/>
            <a:ext cx="3752166" cy="156966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pPr algn="just">
              <a:defRPr sz="2200">
                <a:solidFill>
                  <a:srgbClr val="282828"/>
                </a:solidFill>
              </a:defRPr>
            </a:pPr>
            <a:r>
              <a:rPr lang="it-IT" sz="1200" dirty="0">
                <a:solidFill>
                  <a:schemeClr val="accent1">
                    <a:lumMod val="75000"/>
                  </a:schemeClr>
                </a:solidFill>
              </a:rPr>
              <a:t>«Il Giardino dei Sensi della Valle dei Templi si trasforma in uno spazio dell’anima, dove la natura diventa memoria e la bellezza si fa cura. Tra gli ulivi secolari e i profumi delle erbe aromatiche, questa passeggiata offre ai pazienti affetti da Alzheimer la possibilità di riscoprire emozioni, ricordi e sensazioni sopite. È un cammino delicato e potente, in cui arte, musica e volontariato si intrecciano per restituire speranza e dignità al ricordo»</a:t>
            </a:r>
          </a:p>
        </p:txBody>
      </p:sp>
      <p:pic>
        <p:nvPicPr>
          <p:cNvPr id="9" name="Immagine 8" descr="Immagine che contiene persona, vestiti, Mano nella mano, dito&#10;&#10;Il contenuto generato dall'IA potrebbe non essere corretto.">
            <a:extLst>
              <a:ext uri="{FF2B5EF4-FFF2-40B4-BE49-F238E27FC236}">
                <a16:creationId xmlns="" xmlns:a16="http://schemas.microsoft.com/office/drawing/2014/main" id="{A8444E60-C4A7-55BE-EC06-D8DF1FF796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14" y="6037002"/>
            <a:ext cx="1216336" cy="118654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magine 13">
            <a:extLst>
              <a:ext uri="{FF2B5EF4-FFF2-40B4-BE49-F238E27FC236}">
                <a16:creationId xmlns="" xmlns:a16="http://schemas.microsoft.com/office/drawing/2014/main" id="{F4C9CE08-D751-6F0B-655E-80ED42B0F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21" y="1"/>
            <a:ext cx="2110864" cy="875972"/>
          </a:xfrm>
          <a:prstGeom prst="rect">
            <a:avLst/>
          </a:prstGeom>
        </p:spPr>
      </p:pic>
      <p:pic>
        <p:nvPicPr>
          <p:cNvPr id="4" name="Immagine 3" descr="Immagine che contiene aria aperta, albero, terreno, pianta&#10;&#10;Descrizione generata automaticamente">
            <a:extLst>
              <a:ext uri="{FF2B5EF4-FFF2-40B4-BE49-F238E27FC236}">
                <a16:creationId xmlns="" xmlns:a16="http://schemas.microsoft.com/office/drawing/2014/main" id="{28A39A71-3AA0-3B0F-0706-3049C62B82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60" r="-2" b="22377"/>
          <a:stretch>
            <a:fillRect/>
          </a:stretch>
        </p:blipFill>
        <p:spPr>
          <a:xfrm>
            <a:off x="-502635" y="1846171"/>
            <a:ext cx="6054631" cy="3113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Immagine WhatsApp 2025-08-21 ore 11.55.31_9a97442b.jpg">
            <a:extLst>
              <a:ext uri="{FF2B5EF4-FFF2-40B4-BE49-F238E27FC236}">
                <a16:creationId xmlns="" xmlns:a16="http://schemas.microsoft.com/office/drawing/2014/main" id="{AC4EDE0E-160C-F4AE-C7E7-ADC85F6330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7956" y="3226003"/>
            <a:ext cx="2898775" cy="1600200"/>
          </a:xfrm>
          <a:prstGeom prst="rect">
            <a:avLst/>
          </a:prstGeom>
        </p:spPr>
      </p:pic>
      <p:pic>
        <p:nvPicPr>
          <p:cNvPr id="11" name="Immagine 10" descr="Immagine che contiene aria aperta, albero, frutto, foglia&#10;&#10;Il contenuto generato dall'IA potrebbe non essere corretto.">
            <a:extLst>
              <a:ext uri="{FF2B5EF4-FFF2-40B4-BE49-F238E27FC236}">
                <a16:creationId xmlns="" xmlns:a16="http://schemas.microsoft.com/office/drawing/2014/main" id="{23A3FA67-E666-8D95-B21B-A507B0E160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633" y="4781003"/>
            <a:ext cx="1238017" cy="122016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CasellaDiTesto 14">
            <a:extLst>
              <a:ext uri="{FF2B5EF4-FFF2-40B4-BE49-F238E27FC236}">
                <a16:creationId xmlns="" xmlns:a16="http://schemas.microsoft.com/office/drawing/2014/main" id="{42C9511D-1881-D5B3-5E76-5F828D003C8D}"/>
              </a:ext>
            </a:extLst>
          </p:cNvPr>
          <p:cNvSpPr txBox="1"/>
          <p:nvPr/>
        </p:nvSpPr>
        <p:spPr>
          <a:xfrm>
            <a:off x="146027" y="829661"/>
            <a:ext cx="5203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 Rounded MT Bold" panose="020F0704030504030204" pitchFamily="34" charset="0"/>
              </a:rPr>
              <a:t>«la passeggiata dei ricordi»</a:t>
            </a:r>
          </a:p>
        </p:txBody>
      </p:sp>
      <p:sp>
        <p:nvSpPr>
          <p:cNvPr id="18" name="Ritardo 17">
            <a:extLst>
              <a:ext uri="{FF2B5EF4-FFF2-40B4-BE49-F238E27FC236}">
                <a16:creationId xmlns="" xmlns:a16="http://schemas.microsoft.com/office/drawing/2014/main" id="{9A8C764B-4EE6-583A-2DF6-FBC627E5F82B}"/>
              </a:ext>
            </a:extLst>
          </p:cNvPr>
          <p:cNvSpPr/>
          <p:nvPr/>
        </p:nvSpPr>
        <p:spPr>
          <a:xfrm>
            <a:off x="-77847" y="-875973"/>
            <a:ext cx="3330740" cy="1624216"/>
          </a:xfrm>
          <a:prstGeom prst="flowChartDelay">
            <a:avLst/>
          </a:prstGeom>
          <a:ln>
            <a:solidFill>
              <a:srgbClr val="5F86BF"/>
            </a:solidFill>
          </a:ln>
          <a:effectLst>
            <a:glow rad="228600">
              <a:srgbClr val="4A66AC"/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="" xmlns:a16="http://schemas.microsoft.com/office/drawing/2014/main" id="{E5331572-06D7-08B1-3E70-91E9230E99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30" y="94225"/>
            <a:ext cx="1636246" cy="42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magine 19" descr="Immagine che contiene testo, mappa, Carattere&#10;&#10;Il contenuto generato dall'IA potrebbe non essere corretto.">
            <a:extLst>
              <a:ext uri="{FF2B5EF4-FFF2-40B4-BE49-F238E27FC236}">
                <a16:creationId xmlns="" xmlns:a16="http://schemas.microsoft.com/office/drawing/2014/main" id="{CBC3D010-A158-42F3-19D1-6FDD2C41EF1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422" cy="637317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="" xmlns:a16="http://schemas.microsoft.com/office/drawing/2014/main" id="{9B3306C0-D5C2-CB61-56C3-5AB5322F942E}"/>
              </a:ext>
            </a:extLst>
          </p:cNvPr>
          <p:cNvSpPr txBox="1"/>
          <p:nvPr/>
        </p:nvSpPr>
        <p:spPr>
          <a:xfrm>
            <a:off x="0" y="7043315"/>
            <a:ext cx="54955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FF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Dipartimento di Salute Mentale</a:t>
            </a:r>
          </a:p>
          <a:p>
            <a:r>
              <a:rPr lang="it-IT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U.O.C. Malattie Degenerative e Involutive - Centro Disturbi Cognitivi e Demenze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="" xmlns:a16="http://schemas.microsoft.com/office/drawing/2014/main" id="{2BED4E39-5163-4389-199A-08C9C61AD01D}"/>
              </a:ext>
            </a:extLst>
          </p:cNvPr>
          <p:cNvSpPr txBox="1"/>
          <p:nvPr/>
        </p:nvSpPr>
        <p:spPr>
          <a:xfrm>
            <a:off x="2117754" y="1486236"/>
            <a:ext cx="520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n w="0"/>
                <a:solidFill>
                  <a:srgbClr val="FF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Mese </a:t>
            </a:r>
            <a:r>
              <a:rPr lang="it-IT" dirty="0">
                <a:ln w="0"/>
                <a:solidFill>
                  <a:srgbClr val="FF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mondiale</a:t>
            </a:r>
            <a:r>
              <a:rPr lang="it-IT" sz="1600" dirty="0">
                <a:ln w="0"/>
                <a:solidFill>
                  <a:srgbClr val="FFB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dell’Alzheimer</a:t>
            </a:r>
          </a:p>
        </p:txBody>
      </p:sp>
      <p:sp>
        <p:nvSpPr>
          <p:cNvPr id="24" name="Freccia a pentagono 23">
            <a:extLst>
              <a:ext uri="{FF2B5EF4-FFF2-40B4-BE49-F238E27FC236}">
                <a16:creationId xmlns="" xmlns:a16="http://schemas.microsoft.com/office/drawing/2014/main" id="{6E4E44D9-BB89-6FBF-A286-188E032835D3}"/>
              </a:ext>
            </a:extLst>
          </p:cNvPr>
          <p:cNvSpPr/>
          <p:nvPr/>
        </p:nvSpPr>
        <p:spPr>
          <a:xfrm>
            <a:off x="-23800" y="5539773"/>
            <a:ext cx="354391" cy="461665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5" name="CasellaDiTesto 24">
            <a:extLst>
              <a:ext uri="{FF2B5EF4-FFF2-40B4-BE49-F238E27FC236}">
                <a16:creationId xmlns="" xmlns:a16="http://schemas.microsoft.com/office/drawing/2014/main" id="{E98DE099-47E1-3367-C27F-16153E641EFA}"/>
              </a:ext>
            </a:extLst>
          </p:cNvPr>
          <p:cNvSpPr txBox="1"/>
          <p:nvPr/>
        </p:nvSpPr>
        <p:spPr>
          <a:xfrm>
            <a:off x="2747755" y="3819696"/>
            <a:ext cx="2579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Giardino Sensoriale della Valle dei Templi</a:t>
            </a:r>
            <a:endParaRPr lang="it-IT" sz="2000" i="1" dirty="0">
              <a:ln w="0"/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="" xmlns:a16="http://schemas.microsoft.com/office/drawing/2014/main" id="{CDD7DD6C-0FA4-BC60-EBE8-A772053C3C05}"/>
              </a:ext>
            </a:extLst>
          </p:cNvPr>
          <p:cNvSpPr txBox="1"/>
          <p:nvPr/>
        </p:nvSpPr>
        <p:spPr>
          <a:xfrm>
            <a:off x="2888794" y="3521218"/>
            <a:ext cx="4981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ln w="0"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23 settembre 2025</a:t>
            </a:r>
            <a:endParaRPr lang="it-IT" sz="2000" dirty="0"/>
          </a:p>
        </p:txBody>
      </p:sp>
      <p:sp>
        <p:nvSpPr>
          <p:cNvPr id="2" name="CasellaDiTesto 1">
            <a:extLst>
              <a:ext uri="{FF2B5EF4-FFF2-40B4-BE49-F238E27FC236}">
                <a16:creationId xmlns="" xmlns:a16="http://schemas.microsoft.com/office/drawing/2014/main" id="{2C1424C8-97CD-23E4-BFD5-1AA3C539F2B1}"/>
              </a:ext>
            </a:extLst>
          </p:cNvPr>
          <p:cNvSpPr txBox="1"/>
          <p:nvPr/>
        </p:nvSpPr>
        <p:spPr>
          <a:xfrm>
            <a:off x="3943453" y="1276008"/>
            <a:ext cx="1323975" cy="27699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200" dirty="0"/>
              <a:t>IV EDIZIONE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313536A6-6929-C7D3-B211-20BDEB28F31F}"/>
              </a:ext>
            </a:extLst>
          </p:cNvPr>
          <p:cNvSpPr txBox="1"/>
          <p:nvPr/>
        </p:nvSpPr>
        <p:spPr>
          <a:xfrm>
            <a:off x="4235057" y="4369996"/>
            <a:ext cx="1114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6310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 10.30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19C8A4CE-8F0A-E98C-11EB-C001498DD56B}"/>
              </a:ext>
            </a:extLst>
          </p:cNvPr>
          <p:cNvSpPr txBox="1"/>
          <p:nvPr/>
        </p:nvSpPr>
        <p:spPr>
          <a:xfrm>
            <a:off x="-33847" y="6608374"/>
            <a:ext cx="4268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solidFill>
                  <a:srgbClr val="4A66AC"/>
                </a:solidFill>
              </a:rPr>
              <a:t>Si ringrazia: Il Direttore del Parco Archeologico, la Croce Rossa Italiana, l’Associazione Val d’Akragas, il Gruppo folk Città di Aragona</a:t>
            </a:r>
            <a:r>
              <a:rPr lang="it-IT" sz="800">
                <a:solidFill>
                  <a:srgbClr val="4A66AC"/>
                </a:solidFill>
              </a:rPr>
              <a:t>, </a:t>
            </a:r>
            <a:r>
              <a:rPr lang="it-IT" sz="800" smtClean="0">
                <a:solidFill>
                  <a:srgbClr val="4A66AC"/>
                </a:solidFill>
              </a:rPr>
              <a:t>l’Associazione  culturale  </a:t>
            </a:r>
            <a:r>
              <a:rPr lang="it-IT" sz="800" dirty="0" smtClean="0">
                <a:solidFill>
                  <a:srgbClr val="4A66AC"/>
                </a:solidFill>
              </a:rPr>
              <a:t>«R. Guttuso»</a:t>
            </a:r>
            <a:endParaRPr lang="it-IT" sz="800" dirty="0">
              <a:solidFill>
                <a:srgbClr val="4A66AC"/>
              </a:solidFill>
            </a:endParaRPr>
          </a:p>
          <a:p>
            <a:endParaRPr lang="it-IT" sz="800" dirty="0">
              <a:solidFill>
                <a:srgbClr val="4A66A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28351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228</TotalTime>
  <Words>152</Words>
  <Application>Microsoft Office PowerPoint</Application>
  <PresentationFormat>Personalizzato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Retrospettivo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Angelo Cinquemani</dc:creator>
  <cp:lastModifiedBy>segreteria uva</cp:lastModifiedBy>
  <cp:revision>10</cp:revision>
  <cp:lastPrinted>2025-08-27T07:36:04Z</cp:lastPrinted>
  <dcterms:created xsi:type="dcterms:W3CDTF">2025-08-21T10:02:46Z</dcterms:created>
  <dcterms:modified xsi:type="dcterms:W3CDTF">2025-08-27T07:39:20Z</dcterms:modified>
</cp:coreProperties>
</file>